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3" r:id="rId1"/>
  </p:sldMasterIdLst>
  <p:notesMasterIdLst>
    <p:notesMasterId r:id="rId12"/>
  </p:notesMasterIdLst>
  <p:handoutMasterIdLst>
    <p:handoutMasterId r:id="rId13"/>
  </p:handoutMasterIdLst>
  <p:sldIdLst>
    <p:sldId id="256" r:id="rId2"/>
    <p:sldId id="371" r:id="rId3"/>
    <p:sldId id="372" r:id="rId4"/>
    <p:sldId id="373" r:id="rId5"/>
    <p:sldId id="374" r:id="rId6"/>
    <p:sldId id="375" r:id="rId7"/>
    <p:sldId id="376" r:id="rId8"/>
    <p:sldId id="377" r:id="rId9"/>
    <p:sldId id="378" r:id="rId10"/>
    <p:sldId id="379" r:id="rId11"/>
  </p:sldIdLst>
  <p:sldSz cx="9144000" cy="6858000" type="screen4x3"/>
  <p:notesSz cx="6797675" cy="992663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87223"/>
    <a:srgbClr val="F9E761"/>
    <a:srgbClr val="FDB9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35" autoAdjust="0"/>
    <p:restoredTop sz="92718" autoAdjust="0"/>
  </p:normalViewPr>
  <p:slideViewPr>
    <p:cSldViewPr>
      <p:cViewPr varScale="1">
        <p:scale>
          <a:sx n="75" d="100"/>
          <a:sy n="75" d="100"/>
        </p:scale>
        <p:origin x="1501" y="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4697" tIns="47349" rIns="94697" bIns="47349" rtlCol="0"/>
          <a:lstStyle>
            <a:lvl1pPr algn="l" eaLnBrk="1" hangingPunct="1">
              <a:defRPr sz="1300">
                <a:latin typeface="Arial" pitchFamily="34" charset="0"/>
                <a:cs typeface="Arial" pitchFamily="34" charset="0"/>
              </a:defRPr>
            </a:lvl1pPr>
          </a:lstStyle>
          <a:p>
            <a:pPr>
              <a:defRPr/>
            </a:pPr>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4697" tIns="47349" rIns="94697" bIns="47349" rtlCol="0"/>
          <a:lstStyle>
            <a:lvl1pPr algn="r" eaLnBrk="1" hangingPunct="1">
              <a:defRPr sz="1300">
                <a:latin typeface="Arial" pitchFamily="34" charset="0"/>
                <a:cs typeface="Arial" pitchFamily="34" charset="0"/>
              </a:defRPr>
            </a:lvl1pPr>
          </a:lstStyle>
          <a:p>
            <a:pPr>
              <a:defRPr/>
            </a:pPr>
            <a:fld id="{BD0BC530-D894-40AB-A0F5-60A735285CB9}" type="datetimeFigureOut">
              <a:rPr lang="en-GB"/>
              <a:pPr>
                <a:defRPr/>
              </a:pPr>
              <a:t>19/08/2017</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4697" tIns="47349" rIns="94697" bIns="47349" rtlCol="0" anchor="b"/>
          <a:lstStyle>
            <a:lvl1pPr algn="l" eaLnBrk="1" hangingPunct="1">
              <a:defRPr sz="1300">
                <a:latin typeface="Arial" pitchFamily="34" charset="0"/>
                <a:cs typeface="Arial" pitchFamily="34" charset="0"/>
              </a:defRPr>
            </a:lvl1pPr>
          </a:lstStyle>
          <a:p>
            <a:pPr>
              <a:defRPr/>
            </a:pPr>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wrap="square" lIns="94697" tIns="47349" rIns="94697" bIns="47349" numCol="1" anchor="b" anchorCtr="0" compatLnSpc="1">
            <a:prstTxWarp prst="textNoShape">
              <a:avLst/>
            </a:prstTxWarp>
          </a:bodyPr>
          <a:lstStyle>
            <a:lvl1pPr algn="r" eaLnBrk="1" hangingPunct="1">
              <a:defRPr sz="1300"/>
            </a:lvl1pPr>
          </a:lstStyle>
          <a:p>
            <a:pPr>
              <a:defRPr/>
            </a:pPr>
            <a:fld id="{10E91604-BC68-4100-BFFC-FE50B55A72C8}"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4697" tIns="47349" rIns="94697" bIns="47349" rtlCol="0"/>
          <a:lstStyle>
            <a:lvl1pPr algn="l" eaLnBrk="1" hangingPunct="1">
              <a:defRPr sz="1300">
                <a:latin typeface="Arial" charset="0"/>
                <a:cs typeface="Arial" charset="0"/>
              </a:defRPr>
            </a:lvl1pPr>
          </a:lstStyle>
          <a:p>
            <a:pPr>
              <a:defRPr/>
            </a:pPr>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4697" tIns="47349" rIns="94697" bIns="47349" rtlCol="0"/>
          <a:lstStyle>
            <a:lvl1pPr algn="r" eaLnBrk="1" hangingPunct="1">
              <a:defRPr sz="1300">
                <a:latin typeface="Arial" charset="0"/>
                <a:cs typeface="Arial" charset="0"/>
              </a:defRPr>
            </a:lvl1pPr>
          </a:lstStyle>
          <a:p>
            <a:pPr>
              <a:defRPr/>
            </a:pPr>
            <a:fld id="{D5458732-42E7-4A8F-A039-9605BB83FC3A}" type="datetimeFigureOut">
              <a:rPr lang="en-GB"/>
              <a:pPr>
                <a:defRPr/>
              </a:pPr>
              <a:t>19/08/2017</a:t>
            </a:fld>
            <a:endParaRPr lang="en-GB"/>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4697" tIns="47349" rIns="94697" bIns="47349" rtlCol="0" anchor="ctr"/>
          <a:lstStyle/>
          <a:p>
            <a:pPr lvl="0"/>
            <a:endParaRPr lang="en-GB" noProof="0" smtClean="0"/>
          </a:p>
        </p:txBody>
      </p:sp>
      <p:sp>
        <p:nvSpPr>
          <p:cNvPr id="5" name="Notes Placeholder 4"/>
          <p:cNvSpPr>
            <a:spLocks noGrp="1"/>
          </p:cNvSpPr>
          <p:nvPr>
            <p:ph type="body" sz="quarter" idx="3"/>
          </p:nvPr>
        </p:nvSpPr>
        <p:spPr>
          <a:xfrm>
            <a:off x="679450" y="4716463"/>
            <a:ext cx="5438775" cy="4465637"/>
          </a:xfrm>
          <a:prstGeom prst="rect">
            <a:avLst/>
          </a:prstGeom>
        </p:spPr>
        <p:txBody>
          <a:bodyPr vert="horz" lIns="94697" tIns="47349" rIns="94697" bIns="4734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28163"/>
            <a:ext cx="2946400" cy="496887"/>
          </a:xfrm>
          <a:prstGeom prst="rect">
            <a:avLst/>
          </a:prstGeom>
        </p:spPr>
        <p:txBody>
          <a:bodyPr vert="horz" lIns="94697" tIns="47349" rIns="94697" bIns="47349" rtlCol="0" anchor="b"/>
          <a:lstStyle>
            <a:lvl1pPr algn="l" eaLnBrk="1" hangingPunct="1">
              <a:defRPr sz="1300">
                <a:latin typeface="Arial" charset="0"/>
                <a:cs typeface="Arial" charset="0"/>
              </a:defRPr>
            </a:lvl1pPr>
          </a:lstStyle>
          <a:p>
            <a:pPr>
              <a:defRPr/>
            </a:pPr>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wrap="square" lIns="94697" tIns="47349" rIns="94697" bIns="47349" numCol="1" anchor="b" anchorCtr="0" compatLnSpc="1">
            <a:prstTxWarp prst="textNoShape">
              <a:avLst/>
            </a:prstTxWarp>
          </a:bodyPr>
          <a:lstStyle>
            <a:lvl1pPr algn="r" eaLnBrk="1" hangingPunct="1">
              <a:defRPr sz="1300"/>
            </a:lvl1pPr>
          </a:lstStyle>
          <a:p>
            <a:pPr>
              <a:defRPr/>
            </a:pPr>
            <a:fld id="{9E7060B1-E4DD-42EA-BAE2-6A1666A9B07F}"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15963" indent="-274638">
              <a:defRPr>
                <a:solidFill>
                  <a:schemeClr val="tx1"/>
                </a:solidFill>
                <a:latin typeface="Arial" panose="020B0604020202020204" pitchFamily="34" charset="0"/>
                <a:cs typeface="Arial" panose="020B0604020202020204" pitchFamily="34" charset="0"/>
              </a:defRPr>
            </a:lvl2pPr>
            <a:lvl3pPr marL="1101725" indent="-219075">
              <a:defRPr>
                <a:solidFill>
                  <a:schemeClr val="tx1"/>
                </a:solidFill>
                <a:latin typeface="Arial" panose="020B0604020202020204" pitchFamily="34" charset="0"/>
                <a:cs typeface="Arial" panose="020B0604020202020204" pitchFamily="34" charset="0"/>
              </a:defRPr>
            </a:lvl3pPr>
            <a:lvl4pPr marL="1543050" indent="-219075">
              <a:defRPr>
                <a:solidFill>
                  <a:schemeClr val="tx1"/>
                </a:solidFill>
                <a:latin typeface="Arial" panose="020B0604020202020204" pitchFamily="34" charset="0"/>
                <a:cs typeface="Arial" panose="020B0604020202020204" pitchFamily="34" charset="0"/>
              </a:defRPr>
            </a:lvl4pPr>
            <a:lvl5pPr marL="1984375" indent="-219075">
              <a:defRPr>
                <a:solidFill>
                  <a:schemeClr val="tx1"/>
                </a:solidFill>
                <a:latin typeface="Arial" panose="020B0604020202020204" pitchFamily="34" charset="0"/>
                <a:cs typeface="Arial" panose="020B0604020202020204" pitchFamily="34" charset="0"/>
              </a:defRPr>
            </a:lvl5pPr>
            <a:lvl6pPr marL="2441575" indent="-2190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898775" indent="-2190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355975" indent="-2190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13175" indent="-2190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DE55FE6-33DE-42DF-9503-8507DFB8F59D}" type="slidenum">
              <a:rPr lang="en-GB" altLang="en-US" smtClean="0"/>
              <a:pPr/>
              <a:t>1</a:t>
            </a:fld>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smtClean="0"/>
              <a:t>Titelmasterformat durch Klicken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Tree>
    <p:extLst>
      <p:ext uri="{BB962C8B-B14F-4D97-AF65-F5344CB8AC3E}">
        <p14:creationId xmlns:p14="http://schemas.microsoft.com/office/powerpoint/2010/main" val="292184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line, Bulletpoint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de-DE" noProof="0" dirty="0"/>
          </a:p>
        </p:txBody>
      </p:sp>
      <p:sp>
        <p:nvSpPr>
          <p:cNvPr id="5" name="Inhaltsplatzhalter 2"/>
          <p:cNvSpPr>
            <a:spLocks noGrp="1"/>
          </p:cNvSpPr>
          <p:nvPr>
            <p:ph idx="1"/>
          </p:nvPr>
        </p:nvSpPr>
        <p:spPr>
          <a:xfrm>
            <a:off x="684000" y="2448000"/>
            <a:ext cx="7776000" cy="3816000"/>
          </a:xfrm>
        </p:spPr>
        <p:txBody>
          <a:bodyPr/>
          <a:lstStyle>
            <a:lvl1pPr>
              <a:defRPr sz="1800"/>
            </a:lvl1pPr>
            <a:lvl2pPr>
              <a:defRPr sz="1800"/>
            </a:lvl2pPr>
            <a:lvl3pPr>
              <a:defRPr sz="1800"/>
            </a:lvl3pPr>
            <a:lvl4pPr>
              <a:defRPr sz="1800"/>
            </a:lvl4pPr>
            <a:lvl5pPr>
              <a:defRPr sz="180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Tree>
    <p:extLst>
      <p:ext uri="{BB962C8B-B14F-4D97-AF65-F5344CB8AC3E}">
        <p14:creationId xmlns:p14="http://schemas.microsoft.com/office/powerpoint/2010/main" val="409088371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01161419"/>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Grafik 7"/>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517525"/>
            <a:ext cx="9144000" cy="634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8"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Tree>
  </p:cSld>
  <p:clrMap bg1="lt1" tx1="dk1" bg2="lt2" tx2="dk2" accent1="accent1" accent2="accent2" accent3="accent3" accent4="accent4" accent5="accent5" accent6="accent6" hlink="hlink" folHlink="folHlink"/>
  <p:sldLayoutIdLst>
    <p:sldLayoutId id="2147484029" r:id="rId1"/>
    <p:sldLayoutId id="2147484030" r:id="rId2"/>
    <p:sldLayoutId id="2147484031" r:id="rId3"/>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3.xml"/><Relationship Id="rId4" Type="http://schemas.openxmlformats.org/officeDocument/2006/relationships/image" Target="../media/image25.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3.xml"/><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3.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9.jpeg"/></Relationships>
</file>

<file path=ppt/slides/_rels/slide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auto">
          <a:xfrm>
            <a:off x="457200" y="533400"/>
            <a:ext cx="8031163" cy="1444625"/>
          </a:xfrm>
          <a:prstGeom prst="rect">
            <a:avLst/>
          </a:prstGeom>
          <a:noFill/>
          <a:ln w="9525">
            <a:noFill/>
            <a:miter lim="800000"/>
            <a:headEnd/>
            <a:tailEnd/>
          </a:ln>
          <a:effectLst/>
        </p:spPr>
        <p:txBody>
          <a:bodyPr/>
          <a:lstStyle>
            <a:lvl1pPr algn="l" rtl="0" eaLnBrk="1" fontAlgn="base" hangingPunct="1">
              <a:spcBef>
                <a:spcPct val="0"/>
              </a:spcBef>
              <a:spcAft>
                <a:spcPct val="0"/>
              </a:spcAft>
              <a:defRPr sz="2400">
                <a:solidFill>
                  <a:srgbClr val="6E6452"/>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a:lstStyle>
          <a:p>
            <a:pPr algn="ctr">
              <a:defRPr/>
            </a:pPr>
            <a:r>
              <a:rPr lang="en-ZA" sz="4400" kern="0" dirty="0" smtClean="0">
                <a:solidFill>
                  <a:schemeClr val="accent1"/>
                </a:solidFill>
                <a:latin typeface="GillSans" panose="020B0602020204020204" pitchFamily="34" charset="0"/>
              </a:rPr>
              <a:t>C</a:t>
            </a:r>
            <a:r>
              <a:rPr lang="en-ZA" sz="3600" kern="0" dirty="0" smtClean="0">
                <a:solidFill>
                  <a:schemeClr val="accent1"/>
                </a:solidFill>
                <a:latin typeface="GillSans" panose="020B0602020204020204" pitchFamily="34" charset="0"/>
              </a:rPr>
              <a:t>ONSTRUCTION OF A </a:t>
            </a:r>
            <a:r>
              <a:rPr lang="en-ZA" sz="4400" kern="0" dirty="0" smtClean="0">
                <a:solidFill>
                  <a:schemeClr val="accent1"/>
                </a:solidFill>
                <a:latin typeface="GillSans" panose="020B0602020204020204" pitchFamily="34" charset="0"/>
              </a:rPr>
              <a:t>DTF</a:t>
            </a:r>
            <a:endParaRPr lang="en-ZA" sz="3600" kern="0" dirty="0" smtClean="0">
              <a:solidFill>
                <a:schemeClr val="accent1"/>
              </a:solidFill>
              <a:latin typeface="GillSans" panose="020B0602020204020204" pitchFamily="34" charset="0"/>
            </a:endParaRPr>
          </a:p>
          <a:p>
            <a:pPr algn="ctr">
              <a:defRPr/>
            </a:pPr>
            <a:r>
              <a:rPr lang="en-ZA" sz="3200" kern="0" dirty="0" smtClean="0">
                <a:solidFill>
                  <a:schemeClr val="accent1"/>
                </a:solidFill>
                <a:latin typeface="GillSans" panose="020B0602020204020204" pitchFamily="34" charset="0"/>
              </a:rPr>
              <a:t>C</a:t>
            </a:r>
            <a:r>
              <a:rPr lang="en-ZA" kern="0" dirty="0" smtClean="0">
                <a:solidFill>
                  <a:schemeClr val="accent1"/>
                </a:solidFill>
                <a:latin typeface="GillSans" panose="020B0602020204020204" pitchFamily="34" charset="0"/>
              </a:rPr>
              <a:t>RITICAL </a:t>
            </a:r>
            <a:r>
              <a:rPr lang="en-ZA" sz="3200" kern="0" dirty="0" smtClean="0">
                <a:solidFill>
                  <a:schemeClr val="accent1"/>
                </a:solidFill>
                <a:latin typeface="GillSans" panose="020B0602020204020204" pitchFamily="34" charset="0"/>
              </a:rPr>
              <a:t>S</a:t>
            </a:r>
            <a:r>
              <a:rPr lang="en-ZA" kern="0" dirty="0" smtClean="0">
                <a:solidFill>
                  <a:schemeClr val="accent1"/>
                </a:solidFill>
                <a:latin typeface="GillSans" panose="020B0602020204020204" pitchFamily="34" charset="0"/>
              </a:rPr>
              <a:t>TAGES</a:t>
            </a:r>
            <a:endParaRPr lang="en-ZA" sz="1200" kern="0" dirty="0">
              <a:solidFill>
                <a:schemeClr val="accent1"/>
              </a:solidFill>
              <a:latin typeface="GillSans" panose="020B0602020204020204" pitchFamily="34" charset="0"/>
            </a:endParaRPr>
          </a:p>
        </p:txBody>
      </p:sp>
      <p:pic>
        <p:nvPicPr>
          <p:cNvPr id="6147"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978025"/>
            <a:ext cx="5105400" cy="382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304800" y="355600"/>
            <a:ext cx="8382000"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20000"/>
              </a:spcBef>
            </a:pPr>
            <a:r>
              <a:rPr lang="en-ZA" altLang="en-US" sz="2000"/>
              <a:t>The reference water level should be measured after half a day to take into account the soaking effect of the wall</a:t>
            </a:r>
          </a:p>
          <a:p>
            <a:pPr>
              <a:lnSpc>
                <a:spcPct val="100000"/>
              </a:lnSpc>
              <a:spcBef>
                <a:spcPct val="20000"/>
              </a:spcBef>
            </a:pPr>
            <a:r>
              <a:rPr lang="en-ZA" altLang="en-US" sz="2000"/>
              <a:t>The chambers of the ABR should be filled all together progressively to avoid putting pressure on the walls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rcRect l="11482" r="6940" b="20389"/>
          <a:stretch>
            <a:fillRect/>
          </a:stretch>
        </p:blipFill>
        <p:spPr bwMode="auto">
          <a:xfrm>
            <a:off x="128588" y="1900238"/>
            <a:ext cx="2498725" cy="137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5913" y="1900238"/>
            <a:ext cx="2438400" cy="137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1524000"/>
            <a:ext cx="3106738" cy="174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txBox="1">
            <a:spLocks/>
          </p:cNvSpPr>
          <p:nvPr/>
        </p:nvSpPr>
        <p:spPr bwMode="auto">
          <a:xfrm>
            <a:off x="290513" y="37719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en-ZA" altLang="en-US" kern="0" dirty="0" smtClean="0">
                <a:solidFill>
                  <a:schemeClr val="accent1"/>
                </a:solidFill>
                <a:latin typeface="GillSans" panose="020B0602020204020204" pitchFamily="34" charset="0"/>
                <a:ea typeface="+mj-ea"/>
                <a:cs typeface="+mj-cs"/>
              </a:rPr>
              <a:t>6. Commissioning </a:t>
            </a:r>
            <a:r>
              <a:rPr lang="en-ZA" altLang="en-US" kern="0" dirty="0">
                <a:solidFill>
                  <a:schemeClr val="accent1"/>
                </a:solidFill>
                <a:latin typeface="GillSans" panose="020B0602020204020204" pitchFamily="34" charset="0"/>
                <a:ea typeface="+mj-ea"/>
                <a:cs typeface="+mj-cs"/>
              </a:rPr>
              <a:t>and Handing over</a:t>
            </a:r>
          </a:p>
        </p:txBody>
      </p:sp>
      <p:sp>
        <p:nvSpPr>
          <p:cNvPr id="9" name="TextBox 5"/>
          <p:cNvSpPr txBox="1">
            <a:spLocks noChangeArrowheads="1"/>
          </p:cNvSpPr>
          <p:nvPr/>
        </p:nvSpPr>
        <p:spPr bwMode="auto">
          <a:xfrm>
            <a:off x="304800" y="4625975"/>
            <a:ext cx="8077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ZA" altLang="en-US" sz="2000"/>
              <a:t>Once all necessary repairs have been done and the facility is considered operational, the certificate of completion can be signed. The DTF can be handed over to the WSP and commissioned with septage or wastewater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04800" y="-55563"/>
            <a:ext cx="8229600" cy="1143001"/>
          </a:xfrm>
        </p:spPr>
        <p:txBody>
          <a:bodyPr rtlCol="0">
            <a:normAutofit/>
          </a:bodyPr>
          <a:lstStyle/>
          <a:p>
            <a:pPr eaLnBrk="1" fontAlgn="auto" hangingPunct="1">
              <a:spcAft>
                <a:spcPts val="0"/>
              </a:spcAft>
              <a:defRPr/>
            </a:pPr>
            <a:r>
              <a:rPr lang="en-ZA" altLang="en-US" sz="4000" b="1" kern="0" dirty="0" smtClean="0">
                <a:solidFill>
                  <a:schemeClr val="accent1"/>
                </a:solidFill>
                <a:latin typeface="GillSans" panose="020B0602020204020204" pitchFamily="34" charset="0"/>
              </a:rPr>
              <a:t>S</a:t>
            </a:r>
            <a:r>
              <a:rPr lang="en-ZA" altLang="en-US" sz="3200" b="1" kern="0" dirty="0" smtClean="0">
                <a:solidFill>
                  <a:schemeClr val="accent1"/>
                </a:solidFill>
                <a:latin typeface="GillSans" panose="020B0602020204020204" pitchFamily="34" charset="0"/>
              </a:rPr>
              <a:t>TAGES OF </a:t>
            </a:r>
            <a:r>
              <a:rPr lang="en-ZA" altLang="en-US" sz="4000" b="1" kern="0" dirty="0" smtClean="0">
                <a:solidFill>
                  <a:schemeClr val="accent1"/>
                </a:solidFill>
                <a:latin typeface="GillSans" panose="020B0602020204020204" pitchFamily="34" charset="0"/>
              </a:rPr>
              <a:t>C</a:t>
            </a:r>
            <a:r>
              <a:rPr lang="en-ZA" altLang="en-US" sz="3200" b="1" kern="0" dirty="0" smtClean="0">
                <a:solidFill>
                  <a:schemeClr val="accent1"/>
                </a:solidFill>
                <a:latin typeface="GillSans" panose="020B0602020204020204" pitchFamily="34" charset="0"/>
              </a:rPr>
              <a:t>ONSTRUCTION</a:t>
            </a:r>
            <a:endParaRPr lang="en-ZA" altLang="en-US" sz="3200" b="1" kern="0" dirty="0">
              <a:solidFill>
                <a:schemeClr val="accent1"/>
              </a:solidFill>
              <a:latin typeface="GillSans" panose="020B0602020204020204" pitchFamily="34" charset="0"/>
            </a:endParaRPr>
          </a:p>
        </p:txBody>
      </p:sp>
      <p:sp>
        <p:nvSpPr>
          <p:cNvPr id="3" name="Down Arrow 2"/>
          <p:cNvSpPr/>
          <p:nvPr/>
        </p:nvSpPr>
        <p:spPr>
          <a:xfrm>
            <a:off x="304800" y="1295400"/>
            <a:ext cx="533400" cy="3733800"/>
          </a:xfrm>
          <a:prstGeom prst="downArrow">
            <a:avLst/>
          </a:prstGeom>
        </p:spPr>
        <p:style>
          <a:lnRef idx="1">
            <a:schemeClr val="accent5"/>
          </a:lnRef>
          <a:fillRef idx="3">
            <a:schemeClr val="accent5"/>
          </a:fillRef>
          <a:effectRef idx="2">
            <a:schemeClr val="accent5"/>
          </a:effectRef>
          <a:fontRef idx="minor">
            <a:schemeClr val="lt1"/>
          </a:fontRef>
        </p:style>
        <p:txBody>
          <a:bodyPr anchor="ctr"/>
          <a:lstStyle/>
          <a:p>
            <a:pPr algn="ctr">
              <a:defRPr/>
            </a:pPr>
            <a:endParaRPr lang="en-ZA"/>
          </a:p>
        </p:txBody>
      </p:sp>
      <p:sp>
        <p:nvSpPr>
          <p:cNvPr id="8196" name="Content Placeholder 2"/>
          <p:cNvSpPr>
            <a:spLocks noGrp="1"/>
          </p:cNvSpPr>
          <p:nvPr>
            <p:ph idx="1"/>
          </p:nvPr>
        </p:nvSpPr>
        <p:spPr>
          <a:xfrm>
            <a:off x="1028700" y="1600200"/>
            <a:ext cx="7516813" cy="3810000"/>
          </a:xfrm>
        </p:spPr>
        <p:txBody>
          <a:bodyPr/>
          <a:lstStyle/>
          <a:p>
            <a:pPr marL="0" indent="0">
              <a:buFont typeface="Arial" panose="020B0604020202020204" pitchFamily="34" charset="0"/>
              <a:buNone/>
            </a:pPr>
            <a:r>
              <a:rPr lang="en-ZA" altLang="en-US" smtClean="0"/>
              <a:t>1. Site identification, acquisition and securing</a:t>
            </a:r>
          </a:p>
          <a:p>
            <a:pPr marL="0" indent="0">
              <a:buFont typeface="Arial" panose="020B0604020202020204" pitchFamily="34" charset="0"/>
              <a:buNone/>
            </a:pPr>
            <a:r>
              <a:rPr lang="en-ZA" altLang="en-US" smtClean="0"/>
              <a:t>2. Procurement of material and equipment</a:t>
            </a:r>
          </a:p>
          <a:p>
            <a:pPr marL="0" indent="0">
              <a:buFont typeface="Arial" panose="020B0604020202020204" pitchFamily="34" charset="0"/>
              <a:buNone/>
            </a:pPr>
            <a:r>
              <a:rPr lang="en-ZA" altLang="en-US" smtClean="0"/>
              <a:t>3. Setting out of structures</a:t>
            </a:r>
          </a:p>
          <a:p>
            <a:pPr marL="0" indent="0">
              <a:buFont typeface="Arial" panose="020B0604020202020204" pitchFamily="34" charset="0"/>
              <a:buNone/>
            </a:pPr>
            <a:r>
              <a:rPr lang="en-ZA" altLang="en-US" smtClean="0"/>
              <a:t>4. Construction</a:t>
            </a:r>
          </a:p>
          <a:p>
            <a:pPr marL="0" indent="0">
              <a:buFont typeface="Arial" panose="020B0604020202020204" pitchFamily="34" charset="0"/>
              <a:buNone/>
            </a:pPr>
            <a:r>
              <a:rPr lang="en-ZA" altLang="en-US" smtClean="0"/>
              <a:t>5. Testing of works</a:t>
            </a:r>
          </a:p>
          <a:p>
            <a:pPr marL="0" indent="0">
              <a:buFont typeface="Arial" panose="020B0604020202020204" pitchFamily="34" charset="0"/>
              <a:buNone/>
            </a:pPr>
            <a:r>
              <a:rPr lang="en-ZA" altLang="en-US" smtClean="0"/>
              <a:t>6. Commissioning</a:t>
            </a:r>
          </a:p>
        </p:txBody>
      </p:sp>
      <p:pic>
        <p:nvPicPr>
          <p:cNvPr id="8197"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3048000"/>
            <a:ext cx="2954338" cy="295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 y="15875"/>
            <a:ext cx="8229600" cy="1143000"/>
          </a:xfrm>
        </p:spPr>
        <p:txBody>
          <a:bodyPr/>
          <a:lstStyle/>
          <a:p>
            <a:pPr>
              <a:defRPr/>
            </a:pPr>
            <a:r>
              <a:rPr lang="en-ZA" altLang="en-US" sz="3200" kern="0" dirty="0" smtClean="0">
                <a:solidFill>
                  <a:schemeClr val="accent1"/>
                </a:solidFill>
                <a:latin typeface="GillSans" panose="020B0602020204020204" pitchFamily="34" charset="0"/>
              </a:rPr>
              <a:t>1. Site </a:t>
            </a:r>
            <a:r>
              <a:rPr lang="en-ZA" altLang="en-US" sz="3200" kern="0" dirty="0">
                <a:solidFill>
                  <a:schemeClr val="accent1"/>
                </a:solidFill>
                <a:latin typeface="GillSans" panose="020B0602020204020204" pitchFamily="34" charset="0"/>
              </a:rPr>
              <a:t>identification, acquisition, securing</a:t>
            </a:r>
          </a:p>
        </p:txBody>
      </p:sp>
      <p:sp>
        <p:nvSpPr>
          <p:cNvPr id="5" name="Content Placeholder 2"/>
          <p:cNvSpPr>
            <a:spLocks noGrp="1"/>
          </p:cNvSpPr>
          <p:nvPr>
            <p:ph idx="1"/>
          </p:nvPr>
        </p:nvSpPr>
        <p:spPr>
          <a:xfrm>
            <a:off x="457200" y="990600"/>
            <a:ext cx="8229600" cy="1447800"/>
          </a:xfrm>
        </p:spPr>
        <p:txBody>
          <a:bodyPr/>
          <a:lstStyle/>
          <a:p>
            <a:pPr>
              <a:defRPr/>
            </a:pPr>
            <a:r>
              <a:rPr lang="en-ZA" sz="2400" dirty="0" smtClean="0"/>
              <a:t>Appropriate slopes/gradient and dimensions</a:t>
            </a:r>
          </a:p>
          <a:p>
            <a:pPr>
              <a:defRPr/>
            </a:pPr>
            <a:r>
              <a:rPr lang="en-ZA" sz="2400" dirty="0" smtClean="0"/>
              <a:t>Legal documents</a:t>
            </a:r>
          </a:p>
          <a:p>
            <a:pPr>
              <a:defRPr/>
            </a:pPr>
            <a:r>
              <a:rPr lang="en-ZA" sz="2400" dirty="0" smtClean="0"/>
              <a:t>Fence to restrict access</a:t>
            </a:r>
          </a:p>
          <a:p>
            <a:pPr marL="0" indent="0">
              <a:buFont typeface="Arial" panose="020B0604020202020204" pitchFamily="34" charset="0"/>
              <a:buNone/>
              <a:defRPr/>
            </a:pPr>
            <a:endParaRPr lang="en-ZA" dirty="0"/>
          </a:p>
        </p:txBody>
      </p:sp>
      <p:pic>
        <p:nvPicPr>
          <p:cNvPr id="6"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05413" y="1631950"/>
            <a:ext cx="1322387" cy="112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27800" y="804863"/>
            <a:ext cx="2159000"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txBox="1">
            <a:spLocks/>
          </p:cNvSpPr>
          <p:nvPr/>
        </p:nvSpPr>
        <p:spPr bwMode="auto">
          <a:xfrm>
            <a:off x="76200" y="29845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en-ZA" altLang="en-US" kern="0" dirty="0" smtClean="0">
                <a:solidFill>
                  <a:schemeClr val="accent1"/>
                </a:solidFill>
                <a:latin typeface="GillSans" panose="020B0602020204020204" pitchFamily="34" charset="0"/>
                <a:ea typeface="+mj-ea"/>
                <a:cs typeface="+mj-cs"/>
              </a:rPr>
              <a:t>2. Procurement </a:t>
            </a:r>
            <a:r>
              <a:rPr lang="en-ZA" altLang="en-US" kern="0" dirty="0">
                <a:solidFill>
                  <a:schemeClr val="accent1"/>
                </a:solidFill>
                <a:latin typeface="GillSans" panose="020B0602020204020204" pitchFamily="34" charset="0"/>
                <a:ea typeface="+mj-ea"/>
                <a:cs typeface="+mj-cs"/>
              </a:rPr>
              <a:t>of materials and equipment</a:t>
            </a:r>
          </a:p>
        </p:txBody>
      </p:sp>
      <p:sp>
        <p:nvSpPr>
          <p:cNvPr id="9" name="Content Placeholder 2"/>
          <p:cNvSpPr txBox="1">
            <a:spLocks/>
          </p:cNvSpPr>
          <p:nvPr/>
        </p:nvSpPr>
        <p:spPr bwMode="auto">
          <a:xfrm>
            <a:off x="457200" y="4065588"/>
            <a:ext cx="82296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ZA" sz="2400" dirty="0" smtClean="0"/>
              <a:t>Construction material of right quality</a:t>
            </a:r>
          </a:p>
          <a:p>
            <a:pPr>
              <a:defRPr/>
            </a:pPr>
            <a:r>
              <a:rPr lang="en-ZA" sz="2400" dirty="0" smtClean="0"/>
              <a:t>Proper equipment for construction</a:t>
            </a:r>
          </a:p>
          <a:p>
            <a:pPr>
              <a:defRPr/>
            </a:pPr>
            <a:r>
              <a:rPr lang="en-ZA" sz="2400" dirty="0" smtClean="0"/>
              <a:t>Appropriate storage of material</a:t>
            </a:r>
          </a:p>
          <a:p>
            <a:pPr marL="0" indent="0">
              <a:buFont typeface="Arial" panose="020B0604020202020204" pitchFamily="34" charset="0"/>
              <a:buNone/>
              <a:defRPr/>
            </a:pPr>
            <a:endParaRPr lang="en-ZA" dirty="0"/>
          </a:p>
        </p:txBody>
      </p:sp>
      <p:pic>
        <p:nvPicPr>
          <p:cNvPr id="10"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353175" y="3954463"/>
            <a:ext cx="2105025"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52400" y="0"/>
            <a:ext cx="8229600" cy="1143000"/>
          </a:xfrm>
        </p:spPr>
        <p:txBody>
          <a:bodyPr/>
          <a:lstStyle/>
          <a:p>
            <a:pPr>
              <a:defRPr/>
            </a:pPr>
            <a:r>
              <a:rPr lang="en-ZA" altLang="en-US" sz="3200" kern="0" dirty="0" smtClean="0">
                <a:solidFill>
                  <a:schemeClr val="accent1"/>
                </a:solidFill>
                <a:latin typeface="GillSans" panose="020B0602020204020204" pitchFamily="34" charset="0"/>
              </a:rPr>
              <a:t>3. Setting </a:t>
            </a:r>
            <a:r>
              <a:rPr lang="en-ZA" altLang="en-US" sz="3200" kern="0" dirty="0">
                <a:solidFill>
                  <a:schemeClr val="accent1"/>
                </a:solidFill>
                <a:latin typeface="GillSans" panose="020B0602020204020204" pitchFamily="34" charset="0"/>
              </a:rPr>
              <a:t>out of structures</a:t>
            </a:r>
          </a:p>
        </p:txBody>
      </p:sp>
      <p:sp>
        <p:nvSpPr>
          <p:cNvPr id="5" name="Content Placeholder 2"/>
          <p:cNvSpPr>
            <a:spLocks noGrp="1"/>
          </p:cNvSpPr>
          <p:nvPr>
            <p:ph idx="1"/>
          </p:nvPr>
        </p:nvSpPr>
        <p:spPr>
          <a:xfrm>
            <a:off x="457200" y="990600"/>
            <a:ext cx="8229600" cy="990600"/>
          </a:xfrm>
        </p:spPr>
        <p:txBody>
          <a:bodyPr/>
          <a:lstStyle/>
          <a:p>
            <a:r>
              <a:rPr lang="en-ZA" altLang="en-US" sz="2400" smtClean="0"/>
              <a:t>Site clearance</a:t>
            </a:r>
          </a:p>
          <a:p>
            <a:r>
              <a:rPr lang="en-ZA" altLang="en-US" sz="2400" smtClean="0"/>
              <a:t>Correct position of modules (dimension and level)</a:t>
            </a:r>
          </a:p>
        </p:txBody>
      </p:sp>
      <p:pic>
        <p:nvPicPr>
          <p:cNvPr id="9218" name="Picture 2" descr="Résultat de recherche d'images pour &quot;pegs setting out cartoon&quo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5975" y="330200"/>
            <a:ext cx="1825625" cy="162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p:nvSpPr>
        <p:spPr bwMode="auto">
          <a:xfrm>
            <a:off x="179388" y="1981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en-ZA" altLang="en-US" kern="0" dirty="0" smtClean="0">
                <a:solidFill>
                  <a:schemeClr val="accent1"/>
                </a:solidFill>
                <a:latin typeface="GillSans" panose="020B0602020204020204" pitchFamily="34" charset="0"/>
                <a:ea typeface="+mj-ea"/>
                <a:cs typeface="+mj-cs"/>
              </a:rPr>
              <a:t>4. Construction</a:t>
            </a:r>
            <a:endParaRPr lang="en-ZA" altLang="en-US" kern="0" dirty="0">
              <a:solidFill>
                <a:schemeClr val="accent1"/>
              </a:solidFill>
              <a:latin typeface="GillSans" panose="020B0602020204020204" pitchFamily="34" charset="0"/>
              <a:ea typeface="+mj-ea"/>
              <a:cs typeface="+mj-cs"/>
            </a:endParaRPr>
          </a:p>
        </p:txBody>
      </p:sp>
      <p:sp>
        <p:nvSpPr>
          <p:cNvPr id="8" name="Content Placeholder 2"/>
          <p:cNvSpPr txBox="1">
            <a:spLocks/>
          </p:cNvSpPr>
          <p:nvPr/>
        </p:nvSpPr>
        <p:spPr bwMode="auto">
          <a:xfrm>
            <a:off x="457200" y="2997200"/>
            <a:ext cx="41148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lphaLcPeriod"/>
              <a:defRPr/>
            </a:pPr>
            <a:r>
              <a:rPr lang="en-ZA" sz="2400" dirty="0" smtClean="0"/>
              <a:t>Excavation for foundation</a:t>
            </a:r>
            <a:endParaRPr lang="en-ZA" sz="2000" dirty="0" smtClean="0"/>
          </a:p>
          <a:p>
            <a:pPr>
              <a:defRPr/>
            </a:pPr>
            <a:r>
              <a:rPr lang="en-ZA" sz="2000" dirty="0" smtClean="0"/>
              <a:t>Correct dimension and level (avoid over-excavation)</a:t>
            </a:r>
          </a:p>
          <a:p>
            <a:pPr>
              <a:defRPr/>
            </a:pPr>
            <a:r>
              <a:rPr lang="en-ZA" sz="2000" dirty="0" smtClean="0"/>
              <a:t>Free from water (at least 4 hours after concrete is placed)</a:t>
            </a:r>
          </a:p>
        </p:txBody>
      </p:sp>
      <p:pic>
        <p:nvPicPr>
          <p:cNvPr id="9" name="Picture 1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59488" y="2614613"/>
            <a:ext cx="2019300" cy="151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451475" y="4256088"/>
            <a:ext cx="3429000" cy="1927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430213" y="211138"/>
            <a:ext cx="8229600" cy="89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lphaLcPeriod" startAt="2"/>
              <a:defRPr/>
            </a:pPr>
            <a:r>
              <a:rPr lang="en-ZA" sz="2400" dirty="0" smtClean="0"/>
              <a:t>Formwork</a:t>
            </a:r>
          </a:p>
          <a:p>
            <a:pPr marL="0" indent="0">
              <a:buFont typeface="Arial" panose="020B0604020202020204" pitchFamily="34" charset="0"/>
              <a:buNone/>
              <a:defRPr/>
            </a:pPr>
            <a:endParaRPr lang="en-ZA" sz="1600" dirty="0"/>
          </a:p>
        </p:txBody>
      </p:sp>
      <p:sp>
        <p:nvSpPr>
          <p:cNvPr id="11267" name="Content Placeholder 2"/>
          <p:cNvSpPr txBox="1">
            <a:spLocks/>
          </p:cNvSpPr>
          <p:nvPr/>
        </p:nvSpPr>
        <p:spPr bwMode="auto">
          <a:xfrm>
            <a:off x="471488" y="785813"/>
            <a:ext cx="4100512"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20000"/>
              </a:spcBef>
            </a:pPr>
            <a:r>
              <a:rPr lang="en-ZA" altLang="en-US" sz="2000"/>
              <a:t>Respected minimum period before removal </a:t>
            </a:r>
          </a:p>
          <a:p>
            <a:pPr>
              <a:lnSpc>
                <a:spcPct val="100000"/>
              </a:lnSpc>
              <a:spcBef>
                <a:spcPct val="20000"/>
              </a:spcBef>
            </a:pPr>
            <a:r>
              <a:rPr lang="en-ZA" altLang="en-US" sz="2000"/>
              <a:t>Cleaned and dressed with clear oil before fixing</a:t>
            </a:r>
          </a:p>
          <a:p>
            <a:pPr>
              <a:lnSpc>
                <a:spcPct val="100000"/>
              </a:lnSpc>
              <a:spcBef>
                <a:spcPct val="20000"/>
              </a:spcBef>
            </a:pPr>
            <a:r>
              <a:rPr lang="en-ZA" altLang="en-US" sz="2000"/>
              <a:t>Tight joints </a:t>
            </a:r>
          </a:p>
          <a:p>
            <a:pPr>
              <a:lnSpc>
                <a:spcPct val="100000"/>
              </a:lnSpc>
              <a:spcBef>
                <a:spcPct val="20000"/>
              </a:spcBef>
            </a:pPr>
            <a:r>
              <a:rPr lang="en-ZA" altLang="en-US" sz="2000"/>
              <a:t>Holes and spaces tightly sealed</a:t>
            </a:r>
          </a:p>
        </p:txBody>
      </p:sp>
      <p:pic>
        <p:nvPicPr>
          <p:cNvPr id="11268" name="Picture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472113" y="292100"/>
            <a:ext cx="22860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72113" y="4056063"/>
            <a:ext cx="2376487" cy="159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0" name="Picture 1"/>
          <p:cNvPicPr>
            <a:picLocks noChangeAspect="1"/>
          </p:cNvPicPr>
          <p:nvPr/>
        </p:nvPicPr>
        <p:blipFill>
          <a:blip r:embed="rId4">
            <a:extLst>
              <a:ext uri="{28A0092B-C50C-407E-A947-70E740481C1C}">
                <a14:useLocalDpi xmlns:a14="http://schemas.microsoft.com/office/drawing/2010/main" val="0"/>
              </a:ext>
            </a:extLst>
          </a:blip>
          <a:srcRect b="156"/>
          <a:stretch>
            <a:fillRect/>
          </a:stretch>
        </p:blipFill>
        <p:spPr bwMode="auto">
          <a:xfrm>
            <a:off x="1112838" y="3286125"/>
            <a:ext cx="2955925" cy="191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609600" y="228600"/>
            <a:ext cx="82296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lphaLcPeriod" startAt="3"/>
              <a:defRPr/>
            </a:pPr>
            <a:r>
              <a:rPr lang="en-ZA" sz="2400" dirty="0" smtClean="0"/>
              <a:t>Reinforcement</a:t>
            </a:r>
          </a:p>
          <a:p>
            <a:pPr marL="0" indent="0">
              <a:buFont typeface="Arial" panose="020B0604020202020204" pitchFamily="34" charset="0"/>
              <a:buNone/>
              <a:defRPr/>
            </a:pPr>
            <a:endParaRPr lang="en-ZA" sz="1600" dirty="0"/>
          </a:p>
        </p:txBody>
      </p:sp>
      <p:sp>
        <p:nvSpPr>
          <p:cNvPr id="12291" name="Content Placeholder 2"/>
          <p:cNvSpPr txBox="1">
            <a:spLocks/>
          </p:cNvSpPr>
          <p:nvPr/>
        </p:nvSpPr>
        <p:spPr bwMode="auto">
          <a:xfrm>
            <a:off x="609600" y="838200"/>
            <a:ext cx="82296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20000"/>
              </a:spcBef>
            </a:pPr>
            <a:r>
              <a:rPr lang="en-ZA" altLang="en-US" sz="2000"/>
              <a:t>Reinforcement bars (beams and columns): right size, length and shape (see bar bending schedule)</a:t>
            </a:r>
          </a:p>
          <a:p>
            <a:pPr>
              <a:lnSpc>
                <a:spcPct val="100000"/>
              </a:lnSpc>
              <a:spcBef>
                <a:spcPct val="20000"/>
              </a:spcBef>
            </a:pPr>
            <a:r>
              <a:rPr lang="en-ZA" altLang="en-US" sz="2000"/>
              <a:t>BRC mesh (ground slab) : right spacing and size</a:t>
            </a:r>
          </a:p>
          <a:p>
            <a:pPr>
              <a:lnSpc>
                <a:spcPct val="100000"/>
              </a:lnSpc>
              <a:spcBef>
                <a:spcPct val="20000"/>
              </a:spcBef>
            </a:pPr>
            <a:r>
              <a:rPr lang="en-ZA" altLang="en-US" sz="2000"/>
              <a:t>No movement during concrete placing</a:t>
            </a:r>
          </a:p>
          <a:p>
            <a:pPr>
              <a:lnSpc>
                <a:spcPct val="100000"/>
              </a:lnSpc>
              <a:spcBef>
                <a:spcPct val="20000"/>
              </a:spcBef>
            </a:pPr>
            <a:r>
              <a:rPr lang="en-ZA" altLang="en-US" sz="2000"/>
              <a:t>Should not touch the formwork</a:t>
            </a:r>
          </a:p>
          <a:p>
            <a:pPr>
              <a:lnSpc>
                <a:spcPct val="100000"/>
              </a:lnSpc>
              <a:spcBef>
                <a:spcPct val="20000"/>
              </a:spcBef>
            </a:pPr>
            <a:endParaRPr lang="en-ZA" altLang="en-US" sz="2000"/>
          </a:p>
        </p:txBody>
      </p:sp>
      <p:sp>
        <p:nvSpPr>
          <p:cNvPr id="6" name="Rounded Rectangle 5"/>
          <p:cNvSpPr/>
          <p:nvPr/>
        </p:nvSpPr>
        <p:spPr>
          <a:xfrm>
            <a:off x="6400800" y="1346200"/>
            <a:ext cx="2057400" cy="120491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defRPr/>
            </a:pPr>
            <a:r>
              <a:rPr lang="en-ZA" b="1" dirty="0"/>
              <a:t>BRC Mesh A142 : </a:t>
            </a:r>
            <a:r>
              <a:rPr lang="en-ZA" dirty="0"/>
              <a:t>spacing 200mm  size 6 mm</a:t>
            </a:r>
          </a:p>
        </p:txBody>
      </p:sp>
      <p:sp>
        <p:nvSpPr>
          <p:cNvPr id="7" name="Rounded Rectangle 6"/>
          <p:cNvSpPr/>
          <p:nvPr/>
        </p:nvSpPr>
        <p:spPr>
          <a:xfrm>
            <a:off x="457200" y="2917825"/>
            <a:ext cx="2819400" cy="120491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defRPr/>
            </a:pPr>
            <a:r>
              <a:rPr lang="en-ZA" b="1" dirty="0"/>
              <a:t>Y10 reinforcement bar: </a:t>
            </a:r>
            <a:r>
              <a:rPr lang="en-ZA" dirty="0"/>
              <a:t>size </a:t>
            </a:r>
          </a:p>
        </p:txBody>
      </p:sp>
      <p:pic>
        <p:nvPicPr>
          <p:cNvPr id="12294"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4297363"/>
            <a:ext cx="2695575" cy="144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5"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2998788"/>
            <a:ext cx="36576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457200" y="228600"/>
            <a:ext cx="82296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rabicPeriod" startAt="4"/>
              <a:defRPr/>
            </a:pPr>
            <a:r>
              <a:rPr lang="en-ZA" sz="2400" dirty="0" smtClean="0"/>
              <a:t>Concrete work</a:t>
            </a:r>
          </a:p>
          <a:p>
            <a:pPr marL="0" indent="0">
              <a:buFont typeface="Arial" panose="020B0604020202020204" pitchFamily="34" charset="0"/>
              <a:buNone/>
              <a:defRPr/>
            </a:pPr>
            <a:endParaRPr lang="en-ZA" sz="1600" dirty="0"/>
          </a:p>
        </p:txBody>
      </p:sp>
      <p:sp>
        <p:nvSpPr>
          <p:cNvPr id="13315" name="Content Placeholder 2"/>
          <p:cNvSpPr txBox="1">
            <a:spLocks/>
          </p:cNvSpPr>
          <p:nvPr/>
        </p:nvSpPr>
        <p:spPr bwMode="auto">
          <a:xfrm>
            <a:off x="609600" y="838200"/>
            <a:ext cx="57150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20000"/>
              </a:spcBef>
            </a:pPr>
            <a:r>
              <a:rPr lang="en-ZA" altLang="en-US" sz="2000"/>
              <a:t>Correct ratio of cement/sand/aggregate (volumetric boxes)</a:t>
            </a:r>
          </a:p>
          <a:p>
            <a:pPr>
              <a:lnSpc>
                <a:spcPct val="100000"/>
              </a:lnSpc>
              <a:spcBef>
                <a:spcPct val="20000"/>
              </a:spcBef>
            </a:pPr>
            <a:r>
              <a:rPr lang="en-ZA" altLang="en-US" sz="2000"/>
              <a:t>Mix of concrete with clean water</a:t>
            </a:r>
          </a:p>
          <a:p>
            <a:pPr>
              <a:lnSpc>
                <a:spcPct val="100000"/>
              </a:lnSpc>
              <a:spcBef>
                <a:spcPct val="20000"/>
              </a:spcBef>
            </a:pPr>
            <a:r>
              <a:rPr lang="en-ZA" altLang="en-US" sz="2000"/>
              <a:t>Slump test (cone) to be done at each mixing of concrete to test the correct amount of water</a:t>
            </a:r>
          </a:p>
          <a:p>
            <a:pPr>
              <a:lnSpc>
                <a:spcPct val="100000"/>
              </a:lnSpc>
              <a:spcBef>
                <a:spcPct val="20000"/>
              </a:spcBef>
            </a:pPr>
            <a:r>
              <a:rPr lang="en-ZA" altLang="en-US" sz="2000"/>
              <a:t>Smooth transport to prevent adulteration, segregation and loss of ingredients</a:t>
            </a:r>
          </a:p>
          <a:p>
            <a:pPr>
              <a:lnSpc>
                <a:spcPct val="100000"/>
              </a:lnSpc>
              <a:spcBef>
                <a:spcPct val="20000"/>
              </a:spcBef>
            </a:pPr>
            <a:r>
              <a:rPr lang="en-ZA" altLang="en-US" sz="2000"/>
              <a:t>Pouring to be done as close as possible to final position</a:t>
            </a:r>
          </a:p>
          <a:p>
            <a:pPr>
              <a:lnSpc>
                <a:spcPct val="100000"/>
              </a:lnSpc>
              <a:spcBef>
                <a:spcPct val="20000"/>
              </a:spcBef>
            </a:pPr>
            <a:r>
              <a:rPr lang="en-ZA" altLang="en-US" sz="2000"/>
              <a:t>Curing process start 4h after concrete placing and last at least 7 consecutive days</a:t>
            </a:r>
          </a:p>
          <a:p>
            <a:pPr>
              <a:lnSpc>
                <a:spcPct val="100000"/>
              </a:lnSpc>
              <a:spcBef>
                <a:spcPct val="20000"/>
              </a:spcBef>
            </a:pPr>
            <a:r>
              <a:rPr lang="en-ZA" altLang="en-US" sz="2000"/>
              <a:t>During the first 4h, exposed concrete surface is protected with impermeable sheeting</a:t>
            </a:r>
          </a:p>
          <a:p>
            <a:pPr>
              <a:lnSpc>
                <a:spcPct val="100000"/>
              </a:lnSpc>
              <a:spcBef>
                <a:spcPct val="20000"/>
              </a:spcBef>
            </a:pPr>
            <a:endParaRPr lang="en-ZA" altLang="en-US" sz="2000"/>
          </a:p>
        </p:txBody>
      </p:sp>
      <p:pic>
        <p:nvPicPr>
          <p:cNvPr id="1331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96038" y="303213"/>
            <a:ext cx="2443162"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p:nvSpPr>
        <p:spPr>
          <a:xfrm>
            <a:off x="6629400" y="2347913"/>
            <a:ext cx="2057400" cy="103505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defRPr/>
            </a:pPr>
            <a:r>
              <a:rPr lang="en-ZA" b="1" dirty="0"/>
              <a:t>Concrete class 25 </a:t>
            </a:r>
          </a:p>
          <a:p>
            <a:pPr algn="ctr">
              <a:defRPr/>
            </a:pPr>
            <a:r>
              <a:rPr lang="en-ZA" b="1" dirty="0"/>
              <a:t>(1 : 1.5 : 3)</a:t>
            </a:r>
            <a:endParaRPr lang="en-ZA" dirty="0"/>
          </a:p>
        </p:txBody>
      </p:sp>
      <p:pic>
        <p:nvPicPr>
          <p:cNvPr id="13318" name="Picture 6" descr="E:\GIZ KE\Ongoing Tasks\slump-cone-ro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4038600"/>
            <a:ext cx="2209800"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609600" y="228600"/>
            <a:ext cx="82296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mj-lt"/>
              <a:buAutoNum type="arabicPeriod" startAt="5"/>
              <a:defRPr/>
            </a:pPr>
            <a:r>
              <a:rPr lang="en-ZA" sz="2400" dirty="0" smtClean="0"/>
              <a:t>Masonry works</a:t>
            </a:r>
          </a:p>
          <a:p>
            <a:pPr marL="0" indent="0">
              <a:buFont typeface="Arial" panose="020B0604020202020204" pitchFamily="34" charset="0"/>
              <a:buNone/>
              <a:defRPr/>
            </a:pPr>
            <a:endParaRPr lang="en-ZA" sz="1600" dirty="0"/>
          </a:p>
        </p:txBody>
      </p:sp>
      <p:sp>
        <p:nvSpPr>
          <p:cNvPr id="14339" name="Content Placeholder 2"/>
          <p:cNvSpPr txBox="1">
            <a:spLocks/>
          </p:cNvSpPr>
          <p:nvPr/>
        </p:nvSpPr>
        <p:spPr bwMode="auto">
          <a:xfrm>
            <a:off x="609600" y="838200"/>
            <a:ext cx="4953000" cy="225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20000"/>
              </a:spcBef>
            </a:pPr>
            <a:r>
              <a:rPr lang="en-ZA" altLang="en-US" sz="2000"/>
              <a:t>Walls need to be straight, square and plumb (basic tools: square and plumb bob)</a:t>
            </a:r>
          </a:p>
          <a:p>
            <a:pPr>
              <a:lnSpc>
                <a:spcPct val="100000"/>
              </a:lnSpc>
              <a:spcBef>
                <a:spcPct val="20000"/>
              </a:spcBef>
            </a:pPr>
            <a:r>
              <a:rPr lang="en-ZA" altLang="en-US" sz="2000"/>
              <a:t>Walls should be plastered (with water proof additive) and painted where specified</a:t>
            </a:r>
          </a:p>
          <a:p>
            <a:pPr>
              <a:lnSpc>
                <a:spcPct val="100000"/>
              </a:lnSpc>
              <a:spcBef>
                <a:spcPct val="20000"/>
              </a:spcBef>
            </a:pPr>
            <a:r>
              <a:rPr lang="en-ZA" altLang="en-US" sz="2000"/>
              <a:t>Hoop iron shall be fixed every other course of bricks</a:t>
            </a:r>
          </a:p>
          <a:p>
            <a:pPr>
              <a:lnSpc>
                <a:spcPct val="100000"/>
              </a:lnSpc>
              <a:spcBef>
                <a:spcPct val="20000"/>
              </a:spcBef>
            </a:pPr>
            <a:r>
              <a:rPr lang="en-ZA" altLang="en-US" sz="2000"/>
              <a:t>All masonry work must be plumb and square</a:t>
            </a:r>
          </a:p>
        </p:txBody>
      </p:sp>
      <p:pic>
        <p:nvPicPr>
          <p:cNvPr id="14340" name="Picture 7"/>
          <p:cNvPicPr>
            <a:picLocks noChangeAspect="1"/>
          </p:cNvPicPr>
          <p:nvPr/>
        </p:nvPicPr>
        <p:blipFill>
          <a:blip r:embed="rId2">
            <a:extLst>
              <a:ext uri="{28A0092B-C50C-407E-A947-70E740481C1C}">
                <a14:useLocalDpi xmlns:a14="http://schemas.microsoft.com/office/drawing/2010/main" val="0"/>
              </a:ext>
            </a:extLst>
          </a:blip>
          <a:srcRect b="-37"/>
          <a:stretch>
            <a:fillRect/>
          </a:stretch>
        </p:blipFill>
        <p:spPr bwMode="auto">
          <a:xfrm>
            <a:off x="304800" y="3949700"/>
            <a:ext cx="36576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150813"/>
            <a:ext cx="2171700" cy="177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746875" y="1244600"/>
            <a:ext cx="933450"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3" name="Picture 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967413" y="3568700"/>
            <a:ext cx="2490787" cy="239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4" name="Picture 8"/>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230688" y="4903788"/>
            <a:ext cx="1620837"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txBox="1">
            <a:spLocks/>
          </p:cNvSpPr>
          <p:nvPr/>
        </p:nvSpPr>
        <p:spPr bwMode="auto">
          <a:xfrm>
            <a:off x="457200" y="304800"/>
            <a:ext cx="82296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20000"/>
              </a:spcBef>
              <a:buFont typeface="Calibri" panose="020F0502020204030204" pitchFamily="34" charset="0"/>
              <a:buAutoNum type="arabicPeriod" startAt="6"/>
            </a:pPr>
            <a:r>
              <a:rPr lang="en-ZA" altLang="en-US" sz="2400"/>
              <a:t>Flooring, doors, windows, ironmongery, roofing</a:t>
            </a:r>
            <a:endParaRPr lang="en-ZA" altLang="en-US" sz="1600"/>
          </a:p>
        </p:txBody>
      </p:sp>
      <p:sp>
        <p:nvSpPr>
          <p:cNvPr id="15363" name="Rectangle 1"/>
          <p:cNvSpPr>
            <a:spLocks noChangeArrowheads="1"/>
          </p:cNvSpPr>
          <p:nvPr/>
        </p:nvSpPr>
        <p:spPr bwMode="auto">
          <a:xfrm>
            <a:off x="304800" y="865188"/>
            <a:ext cx="8382000" cy="153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7000"/>
              </a:lnSpc>
              <a:spcBef>
                <a:spcPct val="20000"/>
              </a:spcBef>
            </a:pPr>
            <a:r>
              <a:rPr lang="en-US" altLang="en-US" sz="2000"/>
              <a:t>Doors and windows shall be procured in accordance to their sizes and type.</a:t>
            </a:r>
            <a:endParaRPr lang="en-ZA" altLang="en-US" sz="2000"/>
          </a:p>
          <a:p>
            <a:pPr>
              <a:lnSpc>
                <a:spcPct val="107000"/>
              </a:lnSpc>
              <a:spcBef>
                <a:spcPct val="20000"/>
              </a:spcBef>
            </a:pPr>
            <a:r>
              <a:rPr lang="en-US" altLang="en-US" sz="2000"/>
              <a:t>All the doors and windows ironmongery including locks, stays, jambs and wall passes must be of the right quality.</a:t>
            </a:r>
          </a:p>
          <a:p>
            <a:pPr>
              <a:lnSpc>
                <a:spcPct val="107000"/>
              </a:lnSpc>
              <a:spcBef>
                <a:spcPct val="20000"/>
              </a:spcBef>
            </a:pPr>
            <a:r>
              <a:rPr lang="en-US" altLang="en-US" sz="2000"/>
              <a:t>Roofing must be done using treated timber</a:t>
            </a:r>
            <a:endParaRPr lang="en-ZA" altLang="en-US" sz="2000"/>
          </a:p>
        </p:txBody>
      </p:sp>
      <p:sp>
        <p:nvSpPr>
          <p:cNvPr id="6" name="Title 1"/>
          <p:cNvSpPr>
            <a:spLocks noGrp="1"/>
          </p:cNvSpPr>
          <p:nvPr>
            <p:ph type="title"/>
          </p:nvPr>
        </p:nvSpPr>
        <p:spPr>
          <a:xfrm>
            <a:off x="484188" y="2662238"/>
            <a:ext cx="8229600" cy="1143000"/>
          </a:xfrm>
        </p:spPr>
        <p:txBody>
          <a:bodyPr/>
          <a:lstStyle/>
          <a:p>
            <a:pPr>
              <a:defRPr/>
            </a:pPr>
            <a:r>
              <a:rPr lang="en-ZA" altLang="en-US" sz="3200" kern="0" dirty="0" smtClean="0">
                <a:solidFill>
                  <a:schemeClr val="accent1"/>
                </a:solidFill>
                <a:latin typeface="GillSans" panose="020B0602020204020204" pitchFamily="34" charset="0"/>
              </a:rPr>
              <a:t>5. Testing </a:t>
            </a:r>
            <a:r>
              <a:rPr lang="en-ZA" altLang="en-US" sz="3200" kern="0" dirty="0">
                <a:solidFill>
                  <a:schemeClr val="accent1"/>
                </a:solidFill>
                <a:latin typeface="GillSans" panose="020B0602020204020204" pitchFamily="34" charset="0"/>
              </a:rPr>
              <a:t>of works</a:t>
            </a:r>
          </a:p>
        </p:txBody>
      </p:sp>
      <p:sp>
        <p:nvSpPr>
          <p:cNvPr id="15365" name="Rectangle 4"/>
          <p:cNvSpPr>
            <a:spLocks noChangeArrowheads="1"/>
          </p:cNvSpPr>
          <p:nvPr/>
        </p:nvSpPr>
        <p:spPr bwMode="auto">
          <a:xfrm>
            <a:off x="484188" y="3635375"/>
            <a:ext cx="4167187"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7000"/>
              </a:lnSpc>
              <a:spcBef>
                <a:spcPct val="20000"/>
              </a:spcBef>
            </a:pPr>
            <a:r>
              <a:rPr lang="en-ZA" altLang="en-US" sz="2000"/>
              <a:t>Each tank should be filled with water (drinking water or from a water body) for at least 48H </a:t>
            </a:r>
          </a:p>
        </p:txBody>
      </p:sp>
      <p:pic>
        <p:nvPicPr>
          <p:cNvPr id="1536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30763" y="3198813"/>
            <a:ext cx="3703637" cy="208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11128</TotalTime>
  <Words>506</Words>
  <Application>Microsoft Office PowerPoint</Application>
  <PresentationFormat>On-screen Show (4:3)</PresentationFormat>
  <Paragraphs>62</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 Light</vt:lpstr>
      <vt:lpstr>Calibri</vt:lpstr>
      <vt:lpstr>GillSans</vt:lpstr>
      <vt:lpstr>1_Office Theme</vt:lpstr>
      <vt:lpstr>PowerPoint Presentation</vt:lpstr>
      <vt:lpstr>STAGES OF CONSTRUCTION</vt:lpstr>
      <vt:lpstr>1. Site identification, acquisition, securing</vt:lpstr>
      <vt:lpstr>3. Setting out of structures</vt:lpstr>
      <vt:lpstr>PowerPoint Presentation</vt:lpstr>
      <vt:lpstr>PowerPoint Presentation</vt:lpstr>
      <vt:lpstr>PowerPoint Presentation</vt:lpstr>
      <vt:lpstr>PowerPoint Presentation</vt:lpstr>
      <vt:lpstr>5. Testing of works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Services Trust Fund</dc:title>
  <dc:creator>Maria.Notley</dc:creator>
  <cp:lastModifiedBy>Bernard Njenga</cp:lastModifiedBy>
  <cp:revision>612</cp:revision>
  <cp:lastPrinted>2016-04-26T08:01:20Z</cp:lastPrinted>
  <dcterms:created xsi:type="dcterms:W3CDTF">2011-07-26T11:49:09Z</dcterms:created>
  <dcterms:modified xsi:type="dcterms:W3CDTF">2017-08-19T01:09:57Z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267473</vt:lpwstr>
  </property>
  <property fmtid="{D5CDD505-2E9C-101B-9397-08002B2CF9AE}" name="NXPowerLiteSettings" pid="3">
    <vt:lpwstr>C4000400038000</vt:lpwstr>
  </property>
  <property fmtid="{D5CDD505-2E9C-101B-9397-08002B2CF9AE}" name="NXPowerLiteVersion" pid="4">
    <vt:lpwstr>D7.1.10</vt:lpwstr>
  </property>
  <property fmtid="{D5CDD505-2E9C-101B-9397-08002B2CF9AE}" name="NXTAG2" pid="5">
    <vt:lpwstr>000800940e0000000000010271a00207f4000400038000</vt:lpwstr>
  </property>
</Properties>
</file>